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slovna strana" id="{FB87C9AD-4555-4526-9101-075F98400975}">
          <p14:sldIdLst>
            <p14:sldId id="256"/>
          </p14:sldIdLst>
        </p14:section>
        <p14:section name="Problem dama" id="{67FDB3C9-E699-4C00-963F-09628A15C9D2}">
          <p14:sldIdLst>
            <p14:sldId id="257"/>
            <p14:sldId id="258"/>
            <p14:sldId id="259"/>
            <p14:sldId id="260"/>
            <p14:sldId id="262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2512" autoAdjust="0"/>
  </p:normalViewPr>
  <p:slideViewPr>
    <p:cSldViewPr snapToGrid="0">
      <p:cViewPr>
        <p:scale>
          <a:sx n="75" d="100"/>
          <a:sy n="75" d="100"/>
        </p:scale>
        <p:origin x="1338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C9536-4A0E-4079-AEA1-E14AB4B910CD}" type="datetimeFigureOut">
              <a:rPr lang="en-US" smtClean="0"/>
              <a:t>2/3/2013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301DD-B04D-4C8B-9ED5-6E7D630A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25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301DD-B04D-4C8B-9ED5-6E7D630A01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03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r-Latn-RS" dirty="0" smtClean="0"/>
              <a:t>Započeo kao jednostavan šahovskih problem, a postaja je težak matematički problem.</a:t>
            </a:r>
          </a:p>
          <a:p>
            <a:pPr marL="0" indent="0" algn="just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301DD-B04D-4C8B-9ED5-6E7D630A01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74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17569"/>
            <a:ext cx="9144000" cy="99239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5875" y="3776354"/>
            <a:ext cx="9144000" cy="1056903"/>
          </a:xfrm>
        </p:spPr>
        <p:txBody>
          <a:bodyPr>
            <a:normAutofit/>
          </a:bodyPr>
          <a:lstStyle>
            <a:lvl1pPr marL="0" indent="0" algn="ctr">
              <a:buNone/>
              <a:defRPr sz="3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sr-Cyrl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D6F-D855-475C-85A4-435014E8BF56}" type="datetimeFigureOut">
              <a:rPr lang="sr-Cyrl-RS" smtClean="0"/>
              <a:t>3.2.2013.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33E9-A1D6-403D-A042-BB0AF3CF274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117241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D6F-D855-475C-85A4-435014E8BF56}" type="datetimeFigureOut">
              <a:rPr lang="sr-Cyrl-RS" smtClean="0"/>
              <a:t>3.2.2013.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33E9-A1D6-403D-A042-BB0AF3CF274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99435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D6F-D855-475C-85A4-435014E8BF56}" type="datetimeFigureOut">
              <a:rPr lang="sr-Cyrl-RS" smtClean="0"/>
              <a:t>3.2.2013.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33E9-A1D6-403D-A042-BB0AF3CF274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54760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365125"/>
            <a:ext cx="7772400" cy="78603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8943"/>
            <a:ext cx="10515600" cy="483802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r-Cyrl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D6F-D855-475C-85A4-435014E8BF56}" type="datetimeFigureOut">
              <a:rPr lang="sr-Cyrl-RS" smtClean="0"/>
              <a:t>3.2.2013.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33E9-A1D6-403D-A042-BB0AF3CF274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261385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D6F-D855-475C-85A4-435014E8BF56}" type="datetimeFigureOut">
              <a:rPr lang="sr-Cyrl-RS" smtClean="0"/>
              <a:t>3.2.2013.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33E9-A1D6-403D-A042-BB0AF3CF274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990469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D6F-D855-475C-85A4-435014E8BF56}" type="datetimeFigureOut">
              <a:rPr lang="sr-Cyrl-RS" smtClean="0"/>
              <a:t>3.2.2013.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33E9-A1D6-403D-A042-BB0AF3CF274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383850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D6F-D855-475C-85A4-435014E8BF56}" type="datetimeFigureOut">
              <a:rPr lang="sr-Cyrl-RS" smtClean="0"/>
              <a:t>3.2.2013.</a:t>
            </a:fld>
            <a:endParaRPr lang="sr-Cyrl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33E9-A1D6-403D-A042-BB0AF3CF274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628335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D6F-D855-475C-85A4-435014E8BF56}" type="datetimeFigureOut">
              <a:rPr lang="sr-Cyrl-RS" smtClean="0"/>
              <a:t>3.2.2013.</a:t>
            </a:fld>
            <a:endParaRPr lang="sr-Cyrl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33E9-A1D6-403D-A042-BB0AF3CF274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658219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D6F-D855-475C-85A4-435014E8BF56}" type="datetimeFigureOut">
              <a:rPr lang="sr-Cyrl-RS" smtClean="0"/>
              <a:t>3.2.2013.</a:t>
            </a:fld>
            <a:endParaRPr lang="sr-Cyrl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33E9-A1D6-403D-A042-BB0AF3CF274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640652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D6F-D855-475C-85A4-435014E8BF56}" type="datetimeFigureOut">
              <a:rPr lang="sr-Cyrl-RS" smtClean="0"/>
              <a:t>3.2.2013.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33E9-A1D6-403D-A042-BB0AF3CF274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729107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D6F-D855-475C-85A4-435014E8BF56}" type="datetimeFigureOut">
              <a:rPr lang="sr-Cyrl-RS" smtClean="0"/>
              <a:t>3.2.2013.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33E9-A1D6-403D-A042-BB0AF3CF274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351573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83D6F-D855-475C-85A4-435014E8BF56}" type="datetimeFigureOut">
              <a:rPr lang="sr-Cyrl-RS" smtClean="0"/>
              <a:t>3.2.2013.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A33E9-A1D6-403D-A042-BB0AF3CF274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74473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/>
              <a:t>Rekurzija</a:t>
            </a:r>
            <a:endParaRPr lang="sr-Cyrl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 smtClean="0"/>
              <a:t>Raspoređivanje dama na šahovskoj tabli</a:t>
            </a:r>
            <a:endParaRPr lang="sr-Cyrl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276" y="4519004"/>
            <a:ext cx="1837447" cy="211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600" dirty="0"/>
              <a:t>Raspoređivanje dama na šahovskoj </a:t>
            </a:r>
            <a:r>
              <a:rPr lang="sr-Latn-RS" sz="3600" dirty="0" smtClean="0"/>
              <a:t>tabli</a:t>
            </a:r>
            <a:endParaRPr lang="sr-Cyrl-R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sr-Latn-RS" b="1" dirty="0" smtClean="0"/>
                  <a:t>Problem</a:t>
                </a:r>
                <a:r>
                  <a:rPr lang="sr-Latn-RS" dirty="0" smtClean="0"/>
                  <a:t>	Na koliko načina možemo rasporediti osam dama na šahovskoj </a:t>
                </a:r>
                <a:r>
                  <a:rPr lang="sr-Latn-RS" dirty="0" smtClean="0"/>
                  <a:t>tabli </a:t>
                </a:r>
                <a14:m>
                  <m:oMath xmlns:m="http://schemas.openxmlformats.org/officeDocument/2006/math">
                    <m:r>
                      <a:rPr lang="sr-Latn-RS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×8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sr-Latn-RS" dirty="0" smtClean="0"/>
                  <a:t>tako da se nikoje dve dame ne napadaju</a:t>
                </a:r>
                <a:r>
                  <a:rPr lang="en-US" dirty="0" smtClean="0"/>
                  <a:t>?</a:t>
                </a:r>
              </a:p>
              <a:p>
                <a:pPr marL="0" indent="0" algn="just">
                  <a:buNone/>
                </a:pPr>
                <a:endParaRPr lang="en-US" dirty="0" smtClean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 smtClean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 smtClean="0"/>
              </a:p>
              <a:p>
                <a:pPr marL="0" indent="0" algn="just">
                  <a:buNone/>
                </a:pPr>
                <a:endParaRPr lang="en-US" dirty="0"/>
              </a:p>
              <a:p>
                <a:pPr algn="just"/>
                <a:r>
                  <a:rPr lang="sr-Latn-RS" dirty="0" smtClean="0"/>
                  <a:t>Broj </a:t>
                </a:r>
                <a:r>
                  <a:rPr lang="en-US" dirty="0" err="1" smtClean="0"/>
                  <a:t>svih</a:t>
                </a:r>
                <a:r>
                  <a:rPr lang="en-US" dirty="0" smtClean="0"/>
                  <a:t> </a:t>
                </a:r>
                <a:r>
                  <a:rPr lang="sr-Latn-RS" dirty="0" smtClean="0"/>
                  <a:t>mogućih rasporeda je: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r-Latn-R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sr-Latn-R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64</m:t>
                              </m:r>
                            </m:e>
                          </m:mr>
                          <m:mr>
                            <m:e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</m:m>
                      </m:e>
                    </m:d>
                    <m:r>
                      <a:rPr lang="sr-Latn-R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sr-Latn-R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4,5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endParaRPr lang="sr-Latn-RS" dirty="0" smtClean="0"/>
              </a:p>
              <a:p>
                <a:pPr marL="0" indent="0">
                  <a:buNone/>
                </a:pPr>
                <a:endParaRPr lang="sr-Latn-RS" dirty="0" smtClean="0"/>
              </a:p>
              <a:p>
                <a:pPr marL="0" indent="0">
                  <a:buNone/>
                </a:pPr>
                <a:endParaRPr lang="sr-Cyrl-R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17" t="-2144" r="-1159"/>
                </a:stretch>
              </a:blipFill>
            </p:spPr>
            <p:txBody>
              <a:bodyPr/>
              <a:lstStyle/>
              <a:p>
                <a:r>
                  <a:rPr lang="sr-Cyrl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support.sas.com/documentation/cdl/en/orcpug/59630/HTML/default/images/queen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854" y="2295208"/>
            <a:ext cx="2860992" cy="286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36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600" dirty="0"/>
              <a:t>Raspoređivanje dama na šahovskoj tabli</a:t>
            </a:r>
            <a:endParaRPr lang="sr-Cyrl-R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sr-Latn-RS" dirty="0" smtClean="0"/>
                  <a:t>Naivno rešenje:</a:t>
                </a:r>
              </a:p>
              <a:p>
                <a:pPr marL="0" indent="0">
                  <a:buNone/>
                </a:pPr>
                <a:endParaRPr lang="sr-Latn-RS" dirty="0"/>
              </a:p>
              <a:p>
                <a:pPr marL="0" indent="0">
                  <a:buNone/>
                </a:pPr>
                <a:r>
                  <a:rPr lang="sr-Latn-RS" sz="21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sr-Latn-RS" sz="21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void rasporedDam</a:t>
                </a:r>
                <a:r>
                  <a:rPr lang="en-US" sz="21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a(</a:t>
                </a:r>
                <a:r>
                  <a:rPr lang="en-US" sz="21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sz="21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k)</a:t>
                </a:r>
              </a:p>
              <a:p>
                <a:pPr marL="0" indent="0">
                  <a:buNone/>
                </a:pPr>
                <a:r>
                  <a:rPr lang="en-US" sz="21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{</a:t>
                </a:r>
              </a:p>
              <a:p>
                <a:pPr marL="0" indent="0">
                  <a:buNone/>
                </a:pPr>
                <a:r>
                  <a:rPr lang="en-US" sz="21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if (k == 9)</a:t>
                </a:r>
                <a:br>
                  <a:rPr lang="en-US" sz="21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sz="21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if (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𝑟𝑎𝑠𝑝𝑜𝑟𝑒𝑑</m:t>
                    </m:r>
                  </m:oMath>
                </a14:m>
                <a:r>
                  <a:rPr lang="en-US" sz="21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je dobar)</a:t>
                </a:r>
              </a:p>
              <a:p>
                <a:pPr marL="0" indent="0">
                  <a:buNone/>
                </a:pPr>
                <a:r>
                  <a:rPr lang="en-US" sz="21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21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21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printf</a:t>
                </a:r>
                <a:r>
                  <a:rPr lang="en-US" sz="21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𝑟𝑎𝑠𝑝𝑜𝑟𝑒𝑑</m:t>
                    </m:r>
                  </m:oMath>
                </a14:m>
                <a:r>
                  <a:rPr lang="en-US" sz="21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);</a:t>
                </a:r>
              </a:p>
              <a:p>
                <a:pPr marL="0" indent="0">
                  <a:buNone/>
                </a:pPr>
                <a:r>
                  <a:rPr lang="en-US" sz="21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21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else</a:t>
                </a:r>
              </a:p>
              <a:p>
                <a:pPr marL="0" indent="0">
                  <a:buNone/>
                </a:pPr>
                <a:r>
                  <a:rPr lang="en-US" sz="21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for (x, y) = (1, 1) to (8, 8)</a:t>
                </a:r>
              </a:p>
              <a:p>
                <a:pPr marL="0" indent="0">
                  <a:buNone/>
                </a:pPr>
                <a:r>
                  <a:rPr lang="en-US" sz="21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21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21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dodaj</a:t>
                </a:r>
                <a:r>
                  <a:rPr lang="en-US" sz="21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1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</a:t>
                </a:r>
                <a:r>
                  <a:rPr lang="en-US" sz="21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tu</a:t>
                </a:r>
                <a:r>
                  <a:rPr lang="en-US" sz="21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1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damu</a:t>
                </a:r>
                <a:r>
                  <a:rPr lang="en-US" sz="21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u 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</a:rPr>
                      <m:t>𝑟𝑎𝑠𝑝𝑜𝑟𝑒𝑑</m:t>
                    </m:r>
                    <m:r>
                      <a:rPr lang="en-US" sz="21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na</a:t>
                </a:r>
                <a:r>
                  <a:rPr lang="en-US" sz="21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1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poziciji</a:t>
                </a:r>
                <a:r>
                  <a:rPr lang="en-US" sz="21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(x, y);</a:t>
                </a:r>
              </a:p>
              <a:p>
                <a:pPr marL="0" indent="0">
                  <a:buNone/>
                </a:pPr>
                <a:r>
                  <a:rPr lang="en-US" sz="21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21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sz="21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rasporedDama</a:t>
                </a:r>
                <a:r>
                  <a:rPr lang="en-US" sz="21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(k + 1);</a:t>
                </a:r>
              </a:p>
              <a:p>
                <a:pPr marL="0" indent="0">
                  <a:buNone/>
                </a:pPr>
                <a:r>
                  <a:rPr lang="en-US" sz="21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21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21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sz="21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sz="21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21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r>
                  <a:rPr lang="en-US" sz="21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/>
                </a:r>
                <a:br>
                  <a:rPr lang="en-US" sz="21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sz="21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}</a:t>
                </a:r>
                <a:endParaRPr lang="sr-Cyrl-RS" sz="21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3279"/>
                </a:stretch>
              </a:blipFill>
            </p:spPr>
            <p:txBody>
              <a:bodyPr/>
              <a:lstStyle/>
              <a:p>
                <a:r>
                  <a:rPr lang="sr-Cyrl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805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600" dirty="0"/>
              <a:t>Raspoređivanje dama na šahovskoj tabli</a:t>
            </a:r>
            <a:endParaRPr lang="sr-Cyrl-R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r-Latn-RS" dirty="0" smtClean="0"/>
                  <a:t>Svaki mogući raspored ispitujemo </a:t>
                </a:r>
                <a14:m>
                  <m:oMath xmlns:m="http://schemas.openxmlformats.org/officeDocument/2006/math">
                    <m:r>
                      <a:rPr lang="sr-Latn-RS" b="0" i="1" smtClean="0">
                        <a:latin typeface="Cambria Math" panose="02040503050406030204" pitchFamily="18" charset="0"/>
                      </a:rPr>
                      <m:t>8!</m:t>
                    </m:r>
                  </m:oMath>
                </a14:m>
                <a:r>
                  <a:rPr lang="sr-Latn-RS" dirty="0" smtClean="0"/>
                  <a:t> puta.</a:t>
                </a:r>
              </a:p>
              <a:p>
                <a:endParaRPr lang="sr-Latn-RS" dirty="0" smtClean="0"/>
              </a:p>
              <a:p>
                <a:endParaRPr lang="sr-Latn-RS" dirty="0" smtClean="0"/>
              </a:p>
              <a:p>
                <a:endParaRPr lang="sr-Latn-RS" dirty="0"/>
              </a:p>
              <a:p>
                <a:endParaRPr lang="sr-Latn-RS" dirty="0"/>
              </a:p>
              <a:p>
                <a:pPr algn="just"/>
                <a:r>
                  <a:rPr lang="sr-Latn-RS" dirty="0" smtClean="0"/>
                  <a:t>Iako trenutni raspored dama nije korektan mi nastavljamo da dodajemo dame, a uslov ispitujemo tek kada postavimo svih osam.</a:t>
                </a:r>
                <a:endParaRPr lang="sr-Cyrl-R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144" r="-1159"/>
                </a:stretch>
              </a:blipFill>
            </p:spPr>
            <p:txBody>
              <a:bodyPr/>
              <a:lstStyle/>
              <a:p>
                <a:r>
                  <a:rPr lang="sr-Cyrl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support.sas.com/documentation/cdl/en/orcpug/59630/HTML/default/images/quee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628" y="1840548"/>
            <a:ext cx="1862772" cy="186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58299" y="17658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endParaRPr lang="sr-Cyrl-R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44178" y="19626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sr-Cyrl-R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20889" y="21473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endParaRPr lang="sr-Cyrl-R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99139" y="22796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  <a:endParaRPr lang="sr-Cyrl-R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9714" y="24642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</a:t>
            </a:r>
            <a:endParaRPr lang="sr-Cyrl-R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9459" y="26557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</a:t>
            </a:r>
            <a:endParaRPr lang="sr-Cyrl-R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28871" y="28615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7</a:t>
            </a:r>
            <a:endParaRPr lang="sr-Cyrl-R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07559" y="30065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8</a:t>
            </a:r>
            <a:endParaRPr lang="sr-Cyrl-R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8" name="Picture 2" descr="http://support.sas.com/documentation/cdl/en/orcpug/59630/HTML/default/images/quee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499" y="1835230"/>
            <a:ext cx="1862772" cy="186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325510" y="1933739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endParaRPr lang="sr-Cyrl-R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62814" y="17320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sr-Cyrl-R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03760" y="21420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endParaRPr lang="sr-Cyrl-R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82010" y="22742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  <a:endParaRPr lang="sr-Cyrl-R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62585" y="24589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</a:t>
            </a:r>
            <a:endParaRPr lang="sr-Cyrl-R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32330" y="26504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</a:t>
            </a:r>
            <a:endParaRPr lang="sr-Cyrl-R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11742" y="28562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7</a:t>
            </a:r>
            <a:endParaRPr lang="sr-Cyrl-R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90430" y="30011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8</a:t>
            </a:r>
            <a:endParaRPr lang="sr-Cyrl-R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7" name="Picture 2" descr="http://support.sas.com/documentation/cdl/en/orcpug/59630/HTML/default/images/quee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914" y="1835230"/>
            <a:ext cx="1862772" cy="186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9656624" y="28514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endParaRPr lang="sr-Cyrl-R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8523" y="26436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sr-Cyrl-R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505314" y="19049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endParaRPr lang="sr-Cyrl-R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807467" y="246727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  <a:endParaRPr lang="sr-Cyrl-R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563381" y="30243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</a:t>
            </a:r>
            <a:endParaRPr lang="sr-Cyrl-R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071957" y="20896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</a:t>
            </a:r>
            <a:endParaRPr lang="sr-Cyrl-R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66200" y="22782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7</a:t>
            </a:r>
            <a:endParaRPr lang="sr-Cyrl-R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875614" y="16874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8</a:t>
            </a:r>
            <a:endParaRPr lang="sr-Cyrl-R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5391" y="4777906"/>
            <a:ext cx="1958423" cy="195220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804697" y="46888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  <a:endParaRPr lang="sr-Cyrl-R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92475" y="48713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  <a:endParaRPr lang="sr-Cyrl-R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56671" y="54284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  <a:endParaRPr lang="sr-Cyrl-R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067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9" grpId="0"/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600" dirty="0"/>
              <a:t>Raspoređivanje dama na šahovskoj tabli</a:t>
            </a:r>
            <a:endParaRPr lang="sr-Cyrl-R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void </a:t>
            </a:r>
            <a:r>
              <a:rPr lang="sr-Latn-R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rasporedDam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k)</a:t>
            </a:r>
          </a:p>
          <a:p>
            <a:pPr marL="0" indent="0">
              <a:buNone/>
            </a:pPr>
            <a:r>
              <a:rPr lang="sr-Latn-R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r-Latn-R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(k == 9)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sr-Latn-R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stampaj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pozije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iz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niza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dama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sr-Latn-R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e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lse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(x, y) =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dama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[k -1]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to (8, 8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   if 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pozicija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(x, y) je OK) then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sr-Latn-R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dama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[k] = (x, y);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sr-Latn-R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rasporedDama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(k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+ 1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endif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endfor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endif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sr-Latn-R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sr-Cyrl-R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289607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600" dirty="0"/>
              <a:t>Raspoređivanje dama na šahovskoj tabli</a:t>
            </a:r>
            <a:endParaRPr lang="sr-Cyrl-R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sr-Latn-R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r-Latn-R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sr-Latn-RS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sr-Latn-R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rasporedDam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a(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k)</a:t>
            </a:r>
          </a:p>
          <a:p>
            <a:pPr marL="0" indent="0">
              <a:buNone/>
            </a:pPr>
            <a:r>
              <a:rPr lang="sr-Latn-R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1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r-Latn-R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(k == 9)</a:t>
            </a:r>
            <a:b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sr-Latn-R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9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stampaj</a:t>
            </a:r>
            <a:r>
              <a:rPr lang="en-US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pozije</a:t>
            </a:r>
            <a:r>
              <a:rPr lang="en-US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iz</a:t>
            </a:r>
            <a:r>
              <a:rPr lang="en-US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niza</a:t>
            </a:r>
            <a:r>
              <a:rPr lang="en-US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dama</a:t>
            </a:r>
            <a:r>
              <a:rPr lang="en-US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sr-Latn-RS" sz="1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      e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lse</a:t>
            </a:r>
            <a:endParaRPr lang="en-US" sz="1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(x, y) = </a:t>
            </a:r>
            <a:r>
              <a:rPr lang="en-US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(k, 1) 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to </a:t>
            </a:r>
            <a:r>
              <a:rPr lang="en-US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(k, 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	   </a:t>
            </a:r>
            <a:r>
              <a:rPr lang="sr-Latn-RS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pozicija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(x, y) je OK) then</a:t>
            </a:r>
            <a:endParaRPr lang="en-US" sz="1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sr-Latn-R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dama 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[k] = (x, y);</a:t>
            </a:r>
            <a:endParaRPr lang="en-US" sz="1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sr-Latn-RS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9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rasporedDama</a:t>
            </a:r>
            <a:r>
              <a:rPr lang="en-US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(k 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+ 1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sr-Latn-RS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 	     </a:t>
            </a:r>
            <a:r>
              <a:rPr lang="en-US" sz="19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endif</a:t>
            </a:r>
            <a:endParaRPr lang="en-US" sz="1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endfor</a:t>
            </a:r>
            <a:endParaRPr lang="en-US" sz="1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r-Latn-R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endif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sr-Latn-R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sr-Cyrl-RS" sz="1900" dirty="0"/>
          </a:p>
        </p:txBody>
      </p:sp>
    </p:spTree>
    <p:extLst>
      <p:ext uri="{BB962C8B-B14F-4D97-AF65-F5344CB8AC3E}">
        <p14:creationId xmlns:p14="http://schemas.microsoft.com/office/powerpoint/2010/main" val="51848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600" dirty="0"/>
              <a:t>Raspoređivanje dama na šahovskoj tabli</a:t>
            </a:r>
            <a:endParaRPr lang="sr-Cyrl-R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Kako ispitati da li je neka pozicija dame dozvoljena ili ne</a:t>
            </a:r>
            <a:r>
              <a:rPr lang="en-US" dirty="0" smtClean="0"/>
              <a:t>?</a:t>
            </a:r>
          </a:p>
          <a:p>
            <a:pPr lvl="1"/>
            <a:r>
              <a:rPr lang="sr-Latn-RS" dirty="0" smtClean="0"/>
              <a:t>Matrica za markiranje</a:t>
            </a:r>
          </a:p>
          <a:p>
            <a:pPr lvl="1"/>
            <a:r>
              <a:rPr lang="sr-Latn-RS" dirty="0" smtClean="0"/>
              <a:t>Ispitivanje </a:t>
            </a:r>
            <a:r>
              <a:rPr lang="en-US" dirty="0" smtClean="0"/>
              <a:t>“</a:t>
            </a:r>
            <a:r>
              <a:rPr lang="sr-Latn-RS" dirty="0" smtClean="0"/>
              <a:t>sudara</a:t>
            </a:r>
            <a:r>
              <a:rPr lang="en-US" dirty="0" smtClean="0"/>
              <a:t>”</a:t>
            </a:r>
            <a:r>
              <a:rPr lang="sr-Latn-RS" dirty="0" smtClean="0"/>
              <a:t> sa prethodnim damama</a:t>
            </a:r>
          </a:p>
          <a:p>
            <a:endParaRPr lang="sr-Latn-RS" dirty="0"/>
          </a:p>
          <a:p>
            <a:endParaRPr lang="en-US" dirty="0" smtClean="0"/>
          </a:p>
          <a:p>
            <a:endParaRPr lang="en-US" dirty="0"/>
          </a:p>
          <a:p>
            <a:endParaRPr lang="sr-Latn-RS" dirty="0" smtClean="0"/>
          </a:p>
          <a:p>
            <a:r>
              <a:rPr lang="sr-Latn-RS" dirty="0" smtClean="0"/>
              <a:t>Broj rešenja u odnosu na veličinu </a:t>
            </a:r>
            <a:r>
              <a:rPr lang="en-US" dirty="0" smtClean="0"/>
              <a:t>“</a:t>
            </a:r>
            <a:r>
              <a:rPr lang="sr-Latn-RS" dirty="0" smtClean="0"/>
              <a:t>šahovske</a:t>
            </a:r>
            <a:r>
              <a:rPr lang="en-US" dirty="0" smtClean="0"/>
              <a:t>”</a:t>
            </a:r>
            <a:r>
              <a:rPr lang="sr-Latn-RS" dirty="0" smtClean="0"/>
              <a:t> table</a:t>
            </a:r>
            <a:endParaRPr lang="en-US" dirty="0" smtClean="0"/>
          </a:p>
          <a:p>
            <a:endParaRPr lang="sr-Latn-RS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9678800"/>
                  </p:ext>
                </p:extLst>
              </p:nvPr>
            </p:nvGraphicFramePr>
            <p:xfrm>
              <a:off x="1117600" y="5266266"/>
              <a:ext cx="10363200" cy="74168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6320"/>
                    <a:gridCol w="1036320"/>
                    <a:gridCol w="1036320"/>
                    <a:gridCol w="1036320"/>
                    <a:gridCol w="1036320"/>
                    <a:gridCol w="1036320"/>
                    <a:gridCol w="1036320"/>
                    <a:gridCol w="1036320"/>
                    <a:gridCol w="1036320"/>
                    <a:gridCol w="1036320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r-Latn-RS" smtClean="0"/>
                                  <m:t>𝟒</m:t>
                                </m:r>
                                <m:r>
                                  <a:rPr lang="en-US" smtClean="0"/>
                                  <m:t>×</m:t>
                                </m:r>
                                <m:r>
                                  <a:rPr lang="en-US" smtClean="0"/>
                                  <m:t>𝟒</m:t>
                                </m:r>
                              </m:oMath>
                            </m:oMathPara>
                          </a14:m>
                          <a:endParaRPr lang="sr-Cyrl-R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/>
                                  <m:t>𝟓</m:t>
                                </m:r>
                                <m:r>
                                  <a:rPr lang="en-US" smtClean="0"/>
                                  <m:t>×</m:t>
                                </m:r>
                                <m:r>
                                  <a:rPr lang="en-US" smtClean="0"/>
                                  <m:t>𝟓</m:t>
                                </m:r>
                              </m:oMath>
                            </m:oMathPara>
                          </a14:m>
                          <a:endParaRPr lang="sr-Cyrl-R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mtClean="0"/>
                                <m:t>𝟔</m:t>
                              </m:r>
                              <m:r>
                                <a:rPr lang="en-US" smtClean="0"/>
                                <m:t>×</m:t>
                              </m:r>
                            </m:oMath>
                          </a14:m>
                          <a:r>
                            <a:rPr lang="en-US" dirty="0" smtClean="0"/>
                            <a:t>6</a:t>
                          </a:r>
                          <a:endParaRPr lang="sr-Cyrl-R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/>
                                  <m:t>𝟕</m:t>
                                </m:r>
                                <m:r>
                                  <a:rPr lang="en-US" smtClean="0"/>
                                  <m:t>×</m:t>
                                </m:r>
                                <m:r>
                                  <a:rPr lang="en-US" smtClean="0"/>
                                  <m:t>𝟕</m:t>
                                </m:r>
                              </m:oMath>
                            </m:oMathPara>
                          </a14:m>
                          <a:endParaRPr lang="sr-Cyrl-R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/>
                                  <m:t>𝟖</m:t>
                                </m:r>
                                <m:r>
                                  <a:rPr lang="en-US" smtClean="0"/>
                                  <m:t>×</m:t>
                                </m:r>
                                <m:r>
                                  <a:rPr lang="en-US" smtClean="0"/>
                                  <m:t>𝟖</m:t>
                                </m:r>
                              </m:oMath>
                            </m:oMathPara>
                          </a14:m>
                          <a:endParaRPr lang="sr-Cyrl-R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/>
                                  <m:t>𝟗</m:t>
                                </m:r>
                                <m:r>
                                  <a:rPr lang="en-US" smtClean="0"/>
                                  <m:t>×</m:t>
                                </m:r>
                                <m:r>
                                  <a:rPr lang="en-US" smtClean="0"/>
                                  <m:t>𝟗</m:t>
                                </m:r>
                              </m:oMath>
                            </m:oMathPara>
                          </a14:m>
                          <a:endParaRPr lang="sr-Cyrl-R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/>
                                  <m:t>𝟏𝟎</m:t>
                                </m:r>
                                <m:r>
                                  <a:rPr lang="en-US" smtClean="0"/>
                                  <m:t>×</m:t>
                                </m:r>
                                <m:r>
                                  <a:rPr lang="en-US" smtClean="0"/>
                                  <m:t>𝟏𝟎</m:t>
                                </m:r>
                              </m:oMath>
                            </m:oMathPara>
                          </a14:m>
                          <a:endParaRPr lang="sr-Cyrl-R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/>
                                  <m:t>𝟏𝟏</m:t>
                                </m:r>
                                <m:r>
                                  <a:rPr lang="en-US" smtClean="0"/>
                                  <m:t>×</m:t>
                                </m:r>
                                <m:r>
                                  <a:rPr lang="en-US" smtClean="0"/>
                                  <m:t>𝟏𝟏</m:t>
                                </m:r>
                              </m:oMath>
                            </m:oMathPara>
                          </a14:m>
                          <a:endParaRPr lang="sr-Cyrl-R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/>
                                  <m:t>𝟏𝟐</m:t>
                                </m:r>
                                <m:r>
                                  <a:rPr lang="en-US" smtClean="0"/>
                                  <m:t>×</m:t>
                                </m:r>
                                <m:r>
                                  <a:rPr lang="en-US" smtClean="0"/>
                                  <m:t>𝟏𝟐</m:t>
                                </m:r>
                              </m:oMath>
                            </m:oMathPara>
                          </a14:m>
                          <a:endParaRPr lang="sr-Cyrl-R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/>
                                  <m:t>𝟏𝟑</m:t>
                                </m:r>
                                <m:r>
                                  <a:rPr lang="en-US" smtClean="0"/>
                                  <m:t>×</m:t>
                                </m:r>
                                <m:r>
                                  <a:rPr lang="en-US" smtClean="0"/>
                                  <m:t>𝟏𝟑</m:t>
                                </m:r>
                              </m:oMath>
                            </m:oMathPara>
                          </a14:m>
                          <a:endParaRPr lang="sr-Cyrl-R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sr-Cyrl-RS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</a:t>
                          </a:r>
                          <a:endParaRPr lang="sr-Cyrl-RS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sr-Cyrl-RS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40</a:t>
                          </a:r>
                          <a:endParaRPr lang="sr-Cyrl-RS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92</a:t>
                          </a:r>
                          <a:endParaRPr lang="sr-Cyrl-RS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352</a:t>
                          </a:r>
                          <a:endParaRPr lang="sr-Cyrl-RS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724</a:t>
                          </a:r>
                          <a:endParaRPr lang="sr-Cyrl-RS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2680</a:t>
                          </a:r>
                          <a:endParaRPr lang="sr-Cyrl-RS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14200</a:t>
                          </a:r>
                          <a:endParaRPr lang="sr-Cyrl-RS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73712</a:t>
                          </a:r>
                          <a:endParaRPr lang="sr-Cyrl-RS" i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9678800"/>
                  </p:ext>
                </p:extLst>
              </p:nvPr>
            </p:nvGraphicFramePr>
            <p:xfrm>
              <a:off x="1117600" y="5266266"/>
              <a:ext cx="10363200" cy="74168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36320"/>
                    <a:gridCol w="1036320"/>
                    <a:gridCol w="1036320"/>
                    <a:gridCol w="1036320"/>
                    <a:gridCol w="1036320"/>
                    <a:gridCol w="1036320"/>
                    <a:gridCol w="1036320"/>
                    <a:gridCol w="1036320"/>
                    <a:gridCol w="1036320"/>
                    <a:gridCol w="103632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88" t="-8065" r="-902941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588" t="-8065" r="-802941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588" t="-8065" r="-702941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0588" t="-8065" r="-602941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98246" t="-8065" r="-499415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01176" t="-8065" r="-402353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01176" t="-8065" r="-302353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01176" t="-8065" r="-202353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801176" t="-8065" r="-102353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901176" t="-8065" r="-2353" b="-12258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sr-Cyrl-RS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</a:t>
                          </a:r>
                          <a:endParaRPr lang="sr-Cyrl-RS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sr-Cyrl-RS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40</a:t>
                          </a:r>
                          <a:endParaRPr lang="sr-Cyrl-RS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92</a:t>
                          </a:r>
                          <a:endParaRPr lang="sr-Cyrl-RS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352</a:t>
                          </a:r>
                          <a:endParaRPr lang="sr-Cyrl-RS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724</a:t>
                          </a:r>
                          <a:endParaRPr lang="sr-Cyrl-RS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2680</a:t>
                          </a:r>
                          <a:endParaRPr lang="sr-Cyrl-RS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14200</a:t>
                          </a:r>
                          <a:endParaRPr lang="sr-Cyrl-RS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73712</a:t>
                          </a:r>
                          <a:endParaRPr lang="sr-Cyrl-RS" i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2482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213</Words>
  <Application>Microsoft Office PowerPoint</Application>
  <PresentationFormat>Widescreen</PresentationFormat>
  <Paragraphs>115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Courier New</vt:lpstr>
      <vt:lpstr>Office Theme</vt:lpstr>
      <vt:lpstr>Rekurzija</vt:lpstr>
      <vt:lpstr>Raspoređivanje dama na šahovskoj tabli</vt:lpstr>
      <vt:lpstr>Raspoređivanje dama na šahovskoj tabli</vt:lpstr>
      <vt:lpstr>Raspoređivanje dama na šahovskoj tabli</vt:lpstr>
      <vt:lpstr>Raspoređivanje dama na šahovskoj tabli</vt:lpstr>
      <vt:lpstr>Raspoređivanje dama na šahovskoj tabli</vt:lpstr>
      <vt:lpstr>Raspoređivanje dama na šahovskoj tabli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Rekurzija</dc:title>
  <dc:creator>Andreja Ilic</dc:creator>
  <cp:lastModifiedBy>Andreja Ilic</cp:lastModifiedBy>
  <cp:revision>31</cp:revision>
  <dcterms:created xsi:type="dcterms:W3CDTF">2013-01-25T09:15:27Z</dcterms:created>
  <dcterms:modified xsi:type="dcterms:W3CDTF">2013-02-03T17:39:31Z</dcterms:modified>
</cp:coreProperties>
</file>